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22"/>
  </p:notesMasterIdLst>
  <p:sldIdLst>
    <p:sldId id="256" r:id="rId2"/>
    <p:sldId id="348" r:id="rId3"/>
    <p:sldId id="277" r:id="rId4"/>
    <p:sldId id="279" r:id="rId5"/>
    <p:sldId id="257" r:id="rId6"/>
    <p:sldId id="258" r:id="rId7"/>
    <p:sldId id="260" r:id="rId8"/>
    <p:sldId id="262" r:id="rId9"/>
    <p:sldId id="280" r:id="rId10"/>
    <p:sldId id="281" r:id="rId11"/>
    <p:sldId id="286" r:id="rId12"/>
    <p:sldId id="307" r:id="rId13"/>
    <p:sldId id="302" r:id="rId14"/>
    <p:sldId id="332" r:id="rId15"/>
    <p:sldId id="349" r:id="rId16"/>
    <p:sldId id="351" r:id="rId17"/>
    <p:sldId id="352" r:id="rId18"/>
    <p:sldId id="354" r:id="rId19"/>
    <p:sldId id="355" r:id="rId20"/>
    <p:sldId id="35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77126" autoAdjust="0"/>
  </p:normalViewPr>
  <p:slideViewPr>
    <p:cSldViewPr snapToGrid="0">
      <p:cViewPr varScale="1">
        <p:scale>
          <a:sx n="74" d="100"/>
          <a:sy n="74" d="100"/>
        </p:scale>
        <p:origin x="700" y="52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88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  <a:r>
              <a:rPr lang="en-US" baseline="0" dirty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Entity ID management: next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Compile-time knowledge: static control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Respecting dependencies: implicit DAG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Subtasks: synchronization via counters, avoid explicit locking, thread pool (next slide)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Critical operations: deferred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Interface: syntax </a:t>
            </a:r>
            <a:r>
              <a:rPr lang="en-US" baseline="0"/>
              <a:t>transparency </a:t>
            </a: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96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support efficient </a:t>
            </a:r>
            <a:r>
              <a:rPr lang="en-US" baseline="0" dirty="0" err="1"/>
              <a:t>bitset</a:t>
            </a:r>
            <a:r>
              <a:rPr lang="en-US" baseline="0" dirty="0"/>
              <a:t>-like bit operations.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3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 am claiming:</a:t>
            </a:r>
            <a:r>
              <a:rPr lang="en-US" baseline="0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ECS is a beneficial pattern in terms of performance, code quality and flexibility.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Implementing ECS does not require to sacrifice abstractions and safety, thanks to C++’s cost free abstractions.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2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1</a:t>
            </a:r>
            <a:r>
              <a:rPr lang="en-US" baseline="30000" dirty="0"/>
              <a:t>st</a:t>
            </a:r>
            <a:r>
              <a:rPr lang="en-US" baseline="0" dirty="0"/>
              <a:t> part objective: show the superiority of ECS for complex applications/games.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2</a:t>
            </a:r>
            <a:r>
              <a:rPr lang="en-US" baseline="30000" dirty="0"/>
              <a:t>nd</a:t>
            </a:r>
            <a:r>
              <a:rPr lang="en-US" baseline="0" dirty="0"/>
              <a:t> part objective: show how a powerful library can be implemented without sacrificing abstraction, ease of use and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3</a:t>
            </a:r>
            <a:r>
              <a:rPr lang="en-US" baseline="30000" dirty="0"/>
              <a:t>rd</a:t>
            </a:r>
            <a:r>
              <a:rPr lang="en-US" baseline="0" dirty="0"/>
              <a:t> part objective: show performance benefits of ECST and multithreading, show syntax transparency.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 baseline="0" dirty="0"/>
              <a:t> real formal definition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examples: VFX/3D software primitives, client states in a server,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= «</a:t>
            </a:r>
            <a:r>
              <a:rPr lang="it-IT" dirty="0" err="1"/>
              <a:t>encoding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inherits</a:t>
            </a:r>
            <a:r>
              <a:rPr lang="it-IT" dirty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Overhead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  <a:r>
              <a:rPr lang="it-IT" baseline="0" dirty="0"/>
              <a:t> </a:t>
            </a:r>
            <a:r>
              <a:rPr lang="it-IT" baseline="0" dirty="0" err="1"/>
              <a:t>speed</a:t>
            </a:r>
            <a:r>
              <a:rPr lang="it-IT" baseline="0" dirty="0"/>
              <a:t> and </a:t>
            </a:r>
            <a:r>
              <a:rPr lang="it-IT" baseline="0" dirty="0" err="1"/>
              <a:t>memory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Vtables</a:t>
            </a:r>
            <a:r>
              <a:rPr lang="it-IT" dirty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Virtual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is</a:t>
            </a:r>
            <a:r>
              <a:rPr lang="it-IT" dirty="0"/>
              <a:t> part of» or «</a:t>
            </a:r>
            <a:r>
              <a:rPr lang="it-IT" dirty="0" err="1"/>
              <a:t>composes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Components</a:t>
            </a:r>
            <a:r>
              <a:rPr lang="it-IT" baseline="0" dirty="0"/>
              <a:t> can </a:t>
            </a:r>
            <a:r>
              <a:rPr lang="it-IT" baseline="0" dirty="0" err="1"/>
              <a:t>communicate</a:t>
            </a:r>
            <a:r>
              <a:rPr lang="it-IT" baseline="0" dirty="0"/>
              <a:t> via </a:t>
            </a:r>
            <a:r>
              <a:rPr lang="it-IT" baseline="0" dirty="0" err="1"/>
              <a:t>references</a:t>
            </a:r>
            <a:r>
              <a:rPr lang="it-IT" baseline="0" dirty="0"/>
              <a:t> or </a:t>
            </a:r>
            <a:r>
              <a:rPr lang="it-IT" baseline="0" dirty="0" err="1"/>
              <a:t>event</a:t>
            </a:r>
            <a:r>
              <a:rPr lang="it-IT" baseline="0" dirty="0"/>
              <a:t> </a:t>
            </a:r>
            <a:r>
              <a:rPr lang="it-IT" baseline="0" dirty="0" err="1"/>
              <a:t>buses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System</a:t>
            </a:r>
            <a:r>
              <a:rPr lang="en-US" dirty="0"/>
              <a:t>:</a:t>
            </a:r>
            <a:r>
              <a:rPr lang="en-US" baseline="0" dirty="0"/>
              <a:t> performs logic on all entities having a specific set of 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Best approach because: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  <a:r>
              <a:rPr lang="en-US" baseline="0" dirty="0"/>
              <a:t> can be stored contiguously, thus achieving cache-friendliness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No polymorphism, thus no memory/runtime overhead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Components can be mixed and matched, thus achieving 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is separated, thus allowing easy serialization, networking and separation of concerns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</a:t>
            </a:r>
            <a:r>
              <a:rPr lang="en-US" baseline="0" dirty="0"/>
              <a:t> every point.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Multithreading will be analyzed in the following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Single-machine library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16/07/2016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7/16/2016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github.com/SuperV1234/bcs_thesis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>
                <a:hlinkClick r:id="rId16"/>
              </a:rPr>
              <a:t>http:</a:t>
            </a:r>
            <a:r>
              <a:rPr lang="en-US" sz="1600" i="0" dirty="0">
                <a:hlinkClick r:id="rId16"/>
              </a:rPr>
              <a:t>//</a:t>
            </a:r>
            <a:r>
              <a:rPr lang="it-IT" sz="1600" i="0" dirty="0">
                <a:hlinkClick r:id="rId16"/>
              </a:rPr>
              <a:t>github.com/SuperV12</a:t>
            </a:r>
            <a:r>
              <a:rPr lang="it-IT" sz="1600" b="0" i="0" dirty="0">
                <a:hlinkClick r:id="rId16"/>
              </a:rPr>
              <a:t>3</a:t>
            </a:r>
            <a:r>
              <a:rPr lang="it-IT" sz="1600" i="0" dirty="0">
                <a:hlinkClick r:id="rId16"/>
              </a:rPr>
              <a:t>4</a:t>
            </a:r>
            <a:r>
              <a:rPr lang="en-US" sz="1600" i="0" dirty="0">
                <a:hlinkClick r:id="rId16"/>
              </a:rPr>
              <a:t>/</a:t>
            </a:r>
            <a:r>
              <a:rPr lang="en-US" sz="1600" i="0" dirty="0" err="1">
                <a:hlinkClick r:id="rId16"/>
              </a:rPr>
              <a:t>bcs_thesis</a:t>
            </a:r>
            <a:endParaRPr lang="en-US" sz="1600" i="0" dirty="0"/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364909"/>
            <a:ext cx="375919" cy="3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7.xml"/><Relationship Id="rId42" Type="http://schemas.openxmlformats.org/officeDocument/2006/relationships/image" Target="../media/image333.emf"/><Relationship Id="rId47" Type="http://schemas.openxmlformats.org/officeDocument/2006/relationships/customXml" Target="../ink/ink40.xml"/><Relationship Id="rId63" Type="http://schemas.openxmlformats.org/officeDocument/2006/relationships/customXml" Target="../ink/ink48.xml"/><Relationship Id="rId68" Type="http://schemas.openxmlformats.org/officeDocument/2006/relationships/image" Target="../media/image299.emf"/><Relationship Id="rId71" Type="http://schemas.openxmlformats.org/officeDocument/2006/relationships/customXml" Target="../ink/ink52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60.emf"/><Relationship Id="rId29" Type="http://schemas.openxmlformats.org/officeDocument/2006/relationships/customXml" Target="../ink/ink31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5.xml"/><Relationship Id="rId40" Type="http://schemas.openxmlformats.org/officeDocument/2006/relationships/image" Target="../media/image332.emf"/><Relationship Id="rId45" Type="http://schemas.openxmlformats.org/officeDocument/2006/relationships/customXml" Target="../ink/ink39.xml"/><Relationship Id="rId53" Type="http://schemas.openxmlformats.org/officeDocument/2006/relationships/customXml" Target="../ink/ink43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56.xml"/><Relationship Id="rId61" Type="http://schemas.openxmlformats.org/officeDocument/2006/relationships/customXml" Target="../ink/ink47.xml"/><Relationship Id="rId82" Type="http://schemas.openxmlformats.org/officeDocument/2006/relationships/image" Target="../media/image306.emf"/><Relationship Id="rId19" Type="http://schemas.openxmlformats.org/officeDocument/2006/relationships/customXml" Target="../ink/ink26.xml"/><Relationship Id="rId22" Type="http://schemas.openxmlformats.org/officeDocument/2006/relationships/image" Target="../media/image287.emf"/><Relationship Id="rId27" Type="http://schemas.openxmlformats.org/officeDocument/2006/relationships/customXml" Target="../ink/ink30.xml"/><Relationship Id="rId30" Type="http://schemas.openxmlformats.org/officeDocument/2006/relationships/image" Target="../media/image291.emf"/><Relationship Id="rId35" Type="http://schemas.openxmlformats.org/officeDocument/2006/relationships/customXml" Target="../ink/ink34.xml"/><Relationship Id="rId43" Type="http://schemas.openxmlformats.org/officeDocument/2006/relationships/customXml" Target="../ink/ink38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51.xml"/><Relationship Id="rId77" Type="http://schemas.openxmlformats.org/officeDocument/2006/relationships/customXml" Target="../ink/ink55.xml"/><Relationship Id="rId51" Type="http://schemas.openxmlformats.org/officeDocument/2006/relationships/customXml" Target="../ink/ink42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4.xml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46.xml"/><Relationship Id="rId67" Type="http://schemas.openxmlformats.org/officeDocument/2006/relationships/customXml" Target="../ink/ink50.xml"/><Relationship Id="rId20" Type="http://schemas.openxmlformats.org/officeDocument/2006/relationships/image" Target="../media/image286.emf"/><Relationship Id="rId41" Type="http://schemas.openxmlformats.org/officeDocument/2006/relationships/customXml" Target="../ink/ink37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54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28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41.xml"/><Relationship Id="rId57" Type="http://schemas.openxmlformats.org/officeDocument/2006/relationships/customXml" Target="../ink/ink45.xml"/><Relationship Id="rId31" Type="http://schemas.openxmlformats.org/officeDocument/2006/relationships/customXml" Target="../ink/ink32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49.xml"/><Relationship Id="rId73" Type="http://schemas.openxmlformats.org/officeDocument/2006/relationships/customXml" Target="../ink/ink53.xml"/><Relationship Id="rId78" Type="http://schemas.openxmlformats.org/officeDocument/2006/relationships/image" Target="../media/image304.emf"/><Relationship Id="rId81" Type="http://schemas.openxmlformats.org/officeDocument/2006/relationships/customXml" Target="../ink/ink57.xml"/><Relationship Id="rId18" Type="http://schemas.openxmlformats.org/officeDocument/2006/relationships/image" Target="../media/image285.emf"/><Relationship Id="rId39" Type="http://schemas.openxmlformats.org/officeDocument/2006/relationships/customXml" Target="../ink/ink36.xml"/><Relationship Id="rId34" Type="http://schemas.openxmlformats.org/officeDocument/2006/relationships/image" Target="../media/image293.emf"/><Relationship Id="rId50" Type="http://schemas.openxmlformats.org/officeDocument/2006/relationships/image" Target="../media/image337.emf"/><Relationship Id="rId55" Type="http://schemas.openxmlformats.org/officeDocument/2006/relationships/customXml" Target="../ink/ink44.xml"/><Relationship Id="rId76" Type="http://schemas.openxmlformats.org/officeDocument/2006/relationships/image" Target="../media/image30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1234/bcs_thesis" TargetMode="External"/><Relationship Id="rId7" Type="http://schemas.openxmlformats.org/officeDocument/2006/relationships/hyperlink" Target="mailto:vittorio.romeo@outlook.com" TargetMode="External"/><Relationship Id="rId2" Type="http://schemas.openxmlformats.org/officeDocument/2006/relationships/hyperlink" Target="https://github.com/SuperV1234/ec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SuperVictorius" TargetMode="External"/><Relationship Id="rId5" Type="http://schemas.openxmlformats.org/officeDocument/2006/relationships/hyperlink" Target="http://vittorioromeo.info/" TargetMode="External"/><Relationship Id="rId4" Type="http://schemas.openxmlformats.org/officeDocument/2006/relationships/hyperlink" Target="https://github.com/SuperV1234/cppnow201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4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6.xml"/><Relationship Id="rId26" Type="http://schemas.openxmlformats.org/officeDocument/2006/relationships/image" Target="../media/image50.emf"/><Relationship Id="rId3" Type="http://schemas.openxmlformats.org/officeDocument/2006/relationships/customXml" Target="../ink/ink15.xml"/><Relationship Id="rId21" Type="http://schemas.openxmlformats.org/officeDocument/2006/relationships/customXml" Target="../ink/ink17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2" Type="http://schemas.openxmlformats.org/officeDocument/2006/relationships/notesSlide" Target="../notesSlides/notesSlide6.xml"/><Relationship Id="rId20" Type="http://schemas.openxmlformats.org/officeDocument/2006/relationships/image" Target="../media/image5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18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22.xml"/><Relationship Id="rId22" Type="http://schemas.openxmlformats.org/officeDocument/2006/relationships/image" Target="../media/image46.emf"/><Relationship Id="rId27" Type="http://schemas.openxmlformats.org/officeDocument/2006/relationships/customXml" Target="../ink/ink20.xml"/><Relationship Id="rId30" Type="http://schemas.openxmlformats.org/officeDocument/2006/relationships/image" Target="../media/image5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2038" y="2413545"/>
            <a:ext cx="10084279" cy="200318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Analysis of entity encoding techniques, </a:t>
            </a:r>
            <a:br>
              <a:rPr lang="en-US" sz="3600" b="1" dirty="0"/>
            </a:br>
            <a:r>
              <a:rPr lang="en-US" sz="3600" b="1" dirty="0"/>
              <a:t>design and implementation of a </a:t>
            </a:r>
            <a:br>
              <a:rPr lang="en-US" sz="3600" b="1" dirty="0"/>
            </a:br>
            <a:r>
              <a:rPr lang="en-US" sz="3600" b="1" dirty="0"/>
              <a:t>multithreaded compile-time </a:t>
            </a:r>
            <a:br>
              <a:rPr lang="en-US" sz="3600" b="1" dirty="0"/>
            </a:br>
            <a:r>
              <a:rPr lang="en-US" sz="3600" b="1" dirty="0"/>
              <a:t>Entity-Component-System C++14 library 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71" y="562738"/>
            <a:ext cx="1300546" cy="1300546"/>
          </a:xfrm>
          <a:prstGeom prst="rect">
            <a:avLst/>
          </a:prstGeom>
        </p:spPr>
      </p:pic>
      <p:sp>
        <p:nvSpPr>
          <p:cNvPr id="11" name="Titolo 1"/>
          <p:cNvSpPr txBox="1">
            <a:spLocks/>
          </p:cNvSpPr>
          <p:nvPr/>
        </p:nvSpPr>
        <p:spPr>
          <a:xfrm>
            <a:off x="5637319" y="562738"/>
            <a:ext cx="5717220" cy="1300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/>
              <a:t>Università degli Studi di Messina</a:t>
            </a:r>
          </a:p>
          <a:p>
            <a:r>
              <a:rPr lang="it-IT" sz="2000" dirty="0"/>
              <a:t>Dipartimento di Scienze Matematiche e Informatiche,</a:t>
            </a:r>
          </a:p>
          <a:p>
            <a:r>
              <a:rPr lang="it-IT" sz="2000" dirty="0"/>
              <a:t>Scienze Fisiche e Scienze della Terra</a:t>
            </a:r>
          </a:p>
          <a:p>
            <a:r>
              <a:rPr lang="it-IT" sz="2000" dirty="0"/>
              <a:t>Corso di Laurea Triennale in Informatica</a:t>
            </a:r>
          </a:p>
        </p:txBody>
      </p:sp>
      <p:cxnSp>
        <p:nvCxnSpPr>
          <p:cNvPr id="5" name="Connettore diritto 4"/>
          <p:cNvCxnSpPr/>
          <p:nvPr/>
        </p:nvCxnSpPr>
        <p:spPr>
          <a:xfrm>
            <a:off x="992038" y="6081203"/>
            <a:ext cx="1021158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4473537" y="6134466"/>
            <a:ext cx="3248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Anno </a:t>
            </a:r>
            <a:r>
              <a:rPr lang="en-US" sz="2000" dirty="0" err="1"/>
              <a:t>Accademico</a:t>
            </a:r>
            <a:r>
              <a:rPr lang="en-US" sz="2000" dirty="0"/>
              <a:t> 2015/2016</a:t>
            </a:r>
            <a:endParaRPr lang="it-IT" sz="20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992038" y="5082081"/>
            <a:ext cx="1769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Laureando</a:t>
            </a:r>
            <a:r>
              <a:rPr lang="it-IT" sz="2000" i="1" dirty="0"/>
              <a:t>:</a:t>
            </a:r>
          </a:p>
          <a:p>
            <a:r>
              <a:rPr lang="en-US" sz="2000" dirty="0"/>
              <a:t>Vittorio Romeo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8761479" y="5082081"/>
            <a:ext cx="2554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Relatore</a:t>
            </a:r>
            <a:r>
              <a:rPr lang="it-IT" sz="2000" i="1" dirty="0"/>
              <a:t>:</a:t>
            </a:r>
          </a:p>
          <a:p>
            <a:r>
              <a:rPr lang="en-US" sz="2000" dirty="0"/>
              <a:t>Prof. Giacomo Fiumara</a:t>
            </a:r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values and concepts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</a:p>
          <a:p>
            <a:r>
              <a:rPr lang="it-IT" dirty="0" err="1"/>
              <a:t>Customizable</a:t>
            </a:r>
            <a:r>
              <a:rPr lang="it-IT" b="1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</a:t>
            </a:r>
          </a:p>
          <a:p>
            <a:pPr algn="just"/>
            <a:r>
              <a:rPr lang="it-IT" b="1" dirty="0" err="1"/>
              <a:t>Transparent</a:t>
            </a:r>
            <a:r>
              <a:rPr lang="it-IT" b="1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syntax</a:t>
            </a:r>
            <a:endParaRPr lang="it-IT" dirty="0"/>
          </a:p>
          <a:p>
            <a:r>
              <a:rPr lang="it-IT" b="1" dirty="0"/>
              <a:t>Multithreading</a:t>
            </a:r>
            <a:r>
              <a:rPr lang="it-IT" dirty="0"/>
              <a:t> support</a:t>
            </a:r>
          </a:p>
          <a:p>
            <a:pPr lvl="1"/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explicit</a:t>
            </a:r>
            <a:r>
              <a:rPr lang="it-IT" dirty="0"/>
              <a:t> </a:t>
            </a:r>
            <a:r>
              <a:rPr lang="it-IT" dirty="0" err="1"/>
              <a:t>locking</a:t>
            </a:r>
            <a:endParaRPr lang="it-IT" dirty="0"/>
          </a:p>
          <a:p>
            <a:pPr lvl="1"/>
            <a:r>
              <a:rPr lang="it-IT" b="1" dirty="0"/>
              <a:t>«</a:t>
            </a:r>
            <a:r>
              <a:rPr lang="it-IT" b="1" dirty="0" err="1"/>
              <a:t>Dataflow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programming</a:t>
            </a:r>
            <a:endParaRPr lang="it-IT" dirty="0"/>
          </a:p>
          <a:p>
            <a:r>
              <a:rPr lang="it-IT" dirty="0" err="1"/>
              <a:t>Modern</a:t>
            </a:r>
            <a:r>
              <a:rPr lang="it-IT" dirty="0"/>
              <a:t> </a:t>
            </a:r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metaprogramming</a:t>
            </a:r>
            <a:endParaRPr lang="it-IT" dirty="0"/>
          </a:p>
          <a:p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modern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C++14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support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/>
              <a:t>Enabled by default, customizable and can be optionally disabled</a:t>
            </a:r>
          </a:p>
          <a:p>
            <a:r>
              <a:rPr lang="en-US" dirty="0"/>
              <a:t>Two levels of parallelism: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independent system chains can run in separate parallel tasks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system logic can be independently performed on entity subsets in separate tasks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/>
              <a:t>Efficient management of </a:t>
            </a:r>
            <a:r>
              <a:rPr lang="en-US" b="1" dirty="0"/>
              <a:t>entity IDs</a:t>
            </a:r>
            <a:endParaRPr lang="en-US" dirty="0"/>
          </a:p>
          <a:p>
            <a:r>
              <a:rPr lang="en-US" dirty="0"/>
              <a:t>Exploiting </a:t>
            </a:r>
            <a:r>
              <a:rPr lang="en-US" b="1" dirty="0"/>
              <a:t>compile-time knowledge </a:t>
            </a:r>
            <a:r>
              <a:rPr lang="en-US" dirty="0"/>
              <a:t>to increase performance and safety</a:t>
            </a:r>
          </a:p>
          <a:p>
            <a:r>
              <a:rPr lang="en-US" dirty="0"/>
              <a:t>Executing systems </a:t>
            </a:r>
            <a:r>
              <a:rPr lang="en-US" b="1" dirty="0"/>
              <a:t>respecting dependencies</a:t>
            </a:r>
            <a:r>
              <a:rPr lang="en-US" dirty="0"/>
              <a:t> between them and using </a:t>
            </a:r>
            <a:r>
              <a:rPr lang="en-US" b="1" dirty="0"/>
              <a:t>parallelism </a:t>
            </a:r>
            <a:r>
              <a:rPr lang="en-US" dirty="0"/>
              <a:t>when possible</a:t>
            </a:r>
          </a:p>
          <a:p>
            <a:r>
              <a:rPr lang="en-US" dirty="0"/>
              <a:t>Processing entities subsets of the same system in different threads</a:t>
            </a:r>
          </a:p>
          <a:p>
            <a:r>
              <a:rPr lang="en-US" dirty="0"/>
              <a:t>Dealing with entity/component addition/removal during system execution</a:t>
            </a:r>
          </a:p>
          <a:p>
            <a:r>
              <a:rPr lang="en-US" dirty="0"/>
              <a:t>Providing a clean and safe interface to the user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Sparse Integer Sets</a:t>
            </a:r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busy waiting</a:t>
            </a:r>
            <a:r>
              <a:rPr lang="en-US" dirty="0"/>
              <a:t>, use </a:t>
            </a:r>
            <a:r>
              <a:rPr lang="en-US" b="1" dirty="0"/>
              <a:t>condition variables</a:t>
            </a:r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thread pooling </a:t>
            </a:r>
            <a:r>
              <a:rPr lang="en-US" dirty="0"/>
              <a:t>with a fast </a:t>
            </a:r>
            <a:r>
              <a:rPr lang="en-US" b="1" dirty="0"/>
              <a:t>lock-free concurrent queue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Example case study: </a:t>
            </a:r>
            <a:r>
              <a:rPr lang="en-US" sz="4800" b="1" dirty="0"/>
              <a:t>particle simulation</a:t>
            </a:r>
            <a:endParaRPr lang="it-IT" sz="48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Description, screenshots and benchmarks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31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Huge number of particles</a:t>
            </a:r>
          </a:p>
          <a:p>
            <a:r>
              <a:rPr lang="en-US" dirty="0"/>
              <a:t>Circle versus circle collisions</a:t>
            </a:r>
          </a:p>
          <a:p>
            <a:r>
              <a:rPr lang="en-US" dirty="0"/>
              <a:t>Completely elastic collisions</a:t>
            </a:r>
          </a:p>
          <a:p>
            <a:r>
              <a:rPr lang="en-US" dirty="0"/>
              <a:t>2D grid broad spatial partitioning</a:t>
            </a:r>
          </a:p>
          <a:p>
            <a:r>
              <a:rPr lang="en-US" dirty="0"/>
              <a:t>Particles slowly decay</a:t>
            </a:r>
          </a:p>
          <a:p>
            <a:r>
              <a:rPr lang="en-US" dirty="0"/>
              <a:t>6 component types</a:t>
            </a:r>
          </a:p>
          <a:p>
            <a:r>
              <a:rPr lang="en-US" dirty="0"/>
              <a:t>9 system types</a:t>
            </a:r>
          </a:p>
          <a:p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57" y="1628138"/>
            <a:ext cx="4155746" cy="4109571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5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– 50000 entities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4" y="1304394"/>
            <a:ext cx="10443211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702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– 100000 entities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4" y="1304394"/>
            <a:ext cx="10443211" cy="4351337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26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– 200000 entities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4" y="1304394"/>
            <a:ext cx="10443211" cy="4351337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2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255059"/>
            <a:ext cx="10515600" cy="4943838"/>
          </a:xfrm>
        </p:spPr>
        <p:txBody>
          <a:bodyPr/>
          <a:lstStyle/>
          <a:p>
            <a:r>
              <a:rPr lang="en-US" dirty="0"/>
              <a:t>Successful development of complex real-time applications and games requires a </a:t>
            </a:r>
            <a:r>
              <a:rPr lang="en-US" b="1" dirty="0"/>
              <a:t>flexible and efficient </a:t>
            </a:r>
            <a:r>
              <a:rPr lang="en-US" dirty="0"/>
              <a:t>entity management system</a:t>
            </a:r>
          </a:p>
          <a:p>
            <a:r>
              <a:rPr lang="en-US" dirty="0"/>
              <a:t>It’s critical to find an elegant way to compose objects in order to:</a:t>
            </a:r>
          </a:p>
          <a:p>
            <a:pPr lvl="1"/>
            <a:r>
              <a:rPr lang="en-US" dirty="0"/>
              <a:t>Prevent code repetition </a:t>
            </a:r>
            <a:r>
              <a:rPr lang="en-US" i="1" dirty="0"/>
              <a:t>(DRY principle)</a:t>
            </a:r>
            <a:endParaRPr lang="en-US" dirty="0"/>
          </a:p>
          <a:p>
            <a:pPr lvl="1"/>
            <a:r>
              <a:rPr lang="en-US" dirty="0"/>
              <a:t>Improve modularity, performance and flexibility</a:t>
            </a:r>
          </a:p>
          <a:p>
            <a:r>
              <a:rPr lang="en-US" dirty="0"/>
              <a:t>The </a:t>
            </a:r>
            <a:r>
              <a:rPr lang="en-US" b="1" dirty="0"/>
              <a:t>Entity-Component-System</a:t>
            </a:r>
            <a:r>
              <a:rPr lang="en-US" dirty="0"/>
              <a:t> architectural pattern was designed to achieve the aforementioned benefits, by separating data from logic</a:t>
            </a:r>
          </a:p>
          <a:p>
            <a:r>
              <a:rPr lang="en-US" dirty="0">
                <a:solidFill>
                  <a:srgbClr val="FF0000"/>
                </a:solidFill>
              </a:rPr>
              <a:t>What is the Entity-Component-System pattern?</a:t>
            </a:r>
          </a:p>
          <a:p>
            <a:r>
              <a:rPr lang="en-US" dirty="0">
                <a:solidFill>
                  <a:srgbClr val="FF0000"/>
                </a:solidFill>
              </a:rPr>
              <a:t>How can it be implemented without sacrificing performance, safety and an high level of abstraction?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722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readings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64915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Open-source repositories:</a:t>
            </a:r>
          </a:p>
          <a:p>
            <a:pPr lvl="1"/>
            <a:r>
              <a:rPr lang="en-US" dirty="0"/>
              <a:t>ECST library: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https://github.com/SuperV1234/ecst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Thesis PDF/sources:  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https://github.com/SuperV1234/bcs_thesis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C++Now 2016: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hlinkClick r:id="rId4"/>
              </a:rPr>
              <a:t>https://github.com/SuperV1234/cppnow2016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Other work:</a:t>
            </a:r>
          </a:p>
          <a:p>
            <a:pPr lvl="1"/>
            <a:r>
              <a:rPr lang="en-US" dirty="0"/>
              <a:t>Personal website: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http://vittorioromeo.info/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YouTube channel:  </a:t>
            </a:r>
            <a:r>
              <a:rPr lang="en-US" dirty="0">
                <a:latin typeface="Consolas" panose="020B0609020204030204" pitchFamily="49" charset="0"/>
                <a:hlinkClick r:id="rId6"/>
              </a:rPr>
              <a:t>https://www.youtube.com/user/SuperVictorius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Contacts:</a:t>
            </a:r>
          </a:p>
          <a:p>
            <a:pPr lvl="1"/>
            <a:r>
              <a:rPr lang="en-US" dirty="0">
                <a:latin typeface="Consolas" panose="020B0609020204030204" pitchFamily="49" charset="0"/>
                <a:hlinkClick r:id="rId7"/>
              </a:rPr>
              <a:t>vittorio.romeo@outlook.com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4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/>
              <a:t>Entity encoding </a:t>
            </a:r>
            <a:r>
              <a:rPr lang="en-US" dirty="0"/>
              <a:t>techniques</a:t>
            </a:r>
          </a:p>
          <a:p>
            <a:pPr lvl="1"/>
            <a:r>
              <a:rPr lang="en-US" dirty="0"/>
              <a:t>Object-oriented inheritance</a:t>
            </a:r>
          </a:p>
          <a:p>
            <a:pPr lvl="1"/>
            <a:r>
              <a:rPr lang="en-US" dirty="0"/>
              <a:t>Object-oriented composition</a:t>
            </a:r>
          </a:p>
          <a:p>
            <a:pPr lvl="1"/>
            <a:r>
              <a:rPr lang="en-US" dirty="0"/>
              <a:t>Data-oriented composition</a:t>
            </a:r>
          </a:p>
          <a:p>
            <a:r>
              <a:rPr lang="en-US" dirty="0"/>
              <a:t>Overview and implementation of </a:t>
            </a:r>
            <a:r>
              <a:rPr lang="en-US" b="1" dirty="0"/>
              <a:t>ECST</a:t>
            </a:r>
            <a:endParaRPr lang="en-US" dirty="0"/>
          </a:p>
          <a:p>
            <a:pPr lvl="1"/>
            <a:r>
              <a:rPr lang="en-US" dirty="0"/>
              <a:t>Design and core values</a:t>
            </a:r>
          </a:p>
          <a:p>
            <a:pPr lvl="1"/>
            <a:r>
              <a:rPr lang="en-US" dirty="0"/>
              <a:t>Features/limitations</a:t>
            </a:r>
          </a:p>
          <a:p>
            <a:r>
              <a:rPr lang="en-US" dirty="0"/>
              <a:t>Example case study: </a:t>
            </a:r>
            <a:r>
              <a:rPr lang="en-US" b="1" dirty="0"/>
              <a:t>particle simulation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encoding techniques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Concepts, benefits and drawbacks of entity encoding architectural patterns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entity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b="1" dirty="0" err="1"/>
              <a:t>tied</a:t>
            </a:r>
            <a:r>
              <a:rPr lang="it-IT" b="1" dirty="0"/>
              <a:t> to a</a:t>
            </a:r>
            <a:r>
              <a:rPr lang="it-IT" dirty="0"/>
              <a:t> </a:t>
            </a:r>
            <a:r>
              <a:rPr lang="it-IT" b="1" dirty="0" err="1"/>
              <a:t>concept</a:t>
            </a:r>
            <a:endParaRPr lang="it-IT" dirty="0"/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and/or </a:t>
            </a:r>
            <a:r>
              <a:rPr lang="it-IT" b="1" dirty="0" err="1"/>
              <a:t>logic</a:t>
            </a:r>
            <a:endParaRPr lang="it-IT" dirty="0"/>
          </a:p>
          <a:p>
            <a:r>
              <a:rPr lang="en-US" b="1" dirty="0"/>
              <a:t>Many instances </a:t>
            </a:r>
            <a:r>
              <a:rPr lang="en-US" dirty="0"/>
              <a:t>of the same entity type</a:t>
            </a:r>
            <a:endParaRPr lang="it-IT" b="1" dirty="0"/>
          </a:p>
          <a:p>
            <a:pPr lvl="1"/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instances</a:t>
            </a:r>
            <a:r>
              <a:rPr lang="it-IT" b="1" dirty="0"/>
              <a:t> </a:t>
            </a:r>
            <a:r>
              <a:rPr lang="it-IT" dirty="0"/>
              <a:t>must be </a:t>
            </a:r>
            <a:r>
              <a:rPr lang="it-IT" b="1" dirty="0" err="1"/>
              <a:t>trackable</a:t>
            </a:r>
            <a:endParaRPr lang="it-IT" b="1" dirty="0"/>
          </a:p>
          <a:p>
            <a:r>
              <a:rPr lang="it-IT" dirty="0"/>
              <a:t>Can be </a:t>
            </a:r>
            <a:r>
              <a:rPr lang="it-IT" b="1" dirty="0" err="1"/>
              <a:t>accessed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modified</a:t>
            </a:r>
            <a:endParaRPr lang="it-IT" b="1" dirty="0"/>
          </a:p>
          <a:p>
            <a:pPr lvl="1"/>
            <a:r>
              <a:rPr lang="en-US" dirty="0"/>
              <a:t>Creation, destruction, mutation, reading</a:t>
            </a:r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Game </a:t>
            </a:r>
            <a:r>
              <a:rPr lang="it-IT" b="1" dirty="0" err="1"/>
              <a:t>objects</a:t>
            </a:r>
            <a:r>
              <a:rPr lang="it-IT" b="1" dirty="0"/>
              <a:t>: </a:t>
            </a:r>
            <a:r>
              <a:rPr lang="it-IT" i="1" dirty="0"/>
              <a:t>player, </a:t>
            </a:r>
            <a:r>
              <a:rPr lang="it-IT" i="1" dirty="0" err="1"/>
              <a:t>bullet</a:t>
            </a:r>
            <a:r>
              <a:rPr lang="it-IT" i="1" dirty="0"/>
              <a:t>, car</a:t>
            </a:r>
          </a:p>
          <a:p>
            <a:pPr lvl="1"/>
            <a:r>
              <a:rPr lang="it-IT" b="1" dirty="0"/>
              <a:t>GUI </a:t>
            </a:r>
            <a:r>
              <a:rPr lang="it-IT" b="1" dirty="0" err="1"/>
              <a:t>widgets</a:t>
            </a:r>
            <a:r>
              <a:rPr lang="it-IT" b="1" dirty="0"/>
              <a:t>: </a:t>
            </a:r>
            <a:r>
              <a:rPr lang="it-IT" i="1" dirty="0" err="1"/>
              <a:t>window</a:t>
            </a:r>
            <a:r>
              <a:rPr lang="it-IT" i="1" dirty="0"/>
              <a:t>, </a:t>
            </a:r>
            <a:r>
              <a:rPr lang="it-IT" i="1" dirty="0" err="1"/>
              <a:t>textbox</a:t>
            </a:r>
            <a:r>
              <a:rPr lang="it-IT" i="1" dirty="0"/>
              <a:t>, </a:t>
            </a:r>
            <a:r>
              <a:rPr lang="it-IT" i="1" dirty="0" err="1"/>
              <a:t>button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b="1" dirty="0" err="1"/>
              <a:t>type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polymorphic</a:t>
            </a:r>
            <a:r>
              <a:rPr lang="it-IT" b="1" dirty="0"/>
              <a:t> </a:t>
            </a:r>
            <a:r>
              <a:rPr lang="it-IT" b="1" dirty="0" err="1"/>
              <a:t>class</a:t>
            </a:r>
            <a:endParaRPr lang="it-IT" dirty="0"/>
          </a:p>
          <a:p>
            <a:r>
              <a:rPr lang="it-IT" b="1" dirty="0"/>
              <a:t>Data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inside the </a:t>
            </a:r>
            <a:r>
              <a:rPr lang="it-IT" dirty="0" err="1"/>
              <a:t>class</a:t>
            </a:r>
            <a:endParaRPr lang="it-IT" dirty="0"/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endParaRPr lang="it-IT" dirty="0"/>
          </a:p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endParaRPr lang="it-IT" dirty="0">
              <a:solidFill>
                <a:srgbClr val="00B050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flexibility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aggregate of </a:t>
            </a:r>
            <a:r>
              <a:rPr lang="it-IT" b="1" dirty="0" err="1"/>
              <a:t>components</a:t>
            </a:r>
            <a:endParaRPr lang="it-IT" dirty="0"/>
          </a:p>
          <a:p>
            <a:r>
              <a:rPr lang="it-IT" dirty="0"/>
              <a:t>Components </a:t>
            </a:r>
            <a:r>
              <a:rPr lang="it-IT" b="1" dirty="0" err="1"/>
              <a:t>store</a:t>
            </a:r>
            <a:r>
              <a:rPr lang="it-IT" b="1" dirty="0"/>
              <a:t> data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 err="1"/>
              <a:t>logic</a:t>
            </a:r>
            <a:endParaRPr lang="it-IT" dirty="0"/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endParaRPr lang="it-IT" dirty="0"/>
          </a:p>
          <a:p>
            <a:r>
              <a:rPr lang="it-IT" b="1" dirty="0">
                <a:solidFill>
                  <a:srgbClr val="00B050"/>
                </a:solidFill>
              </a:rPr>
              <a:t>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endParaRPr lang="it-IT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00B050"/>
                </a:solidFill>
              </a:rPr>
              <a:t>More </a:t>
            </a:r>
            <a:r>
              <a:rPr lang="it-IT" b="1" dirty="0" err="1">
                <a:solidFill>
                  <a:srgbClr val="00B050"/>
                </a:solidFill>
              </a:rPr>
              <a:t>flexible</a:t>
            </a:r>
            <a:endParaRPr lang="it-IT" dirty="0">
              <a:solidFill>
                <a:srgbClr val="00B050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b="1" dirty="0"/>
              <a:t>ID</a:t>
            </a:r>
            <a:endParaRPr lang="it-IT" dirty="0"/>
          </a:p>
          <a:p>
            <a:r>
              <a:rPr lang="it-IT" dirty="0"/>
              <a:t>Components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(</a:t>
            </a:r>
            <a:r>
              <a:rPr lang="it-IT" dirty="0" err="1"/>
              <a:t>logicless</a:t>
            </a:r>
            <a:r>
              <a:rPr lang="it-IT" dirty="0"/>
              <a:t>)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systems</a:t>
            </a:r>
            <a:endParaRPr lang="it-IT" dirty="0"/>
          </a:p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friendly</a:t>
            </a:r>
            <a:endParaRPr lang="it-IT" dirty="0">
              <a:solidFill>
                <a:srgbClr val="00B050"/>
              </a:solidFill>
            </a:endParaRPr>
          </a:p>
          <a:p>
            <a:r>
              <a:rPr lang="it-IT" dirty="0" err="1">
                <a:solidFill>
                  <a:srgbClr val="00B050"/>
                </a:solidFill>
              </a:rPr>
              <a:t>Minimal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runtime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overhead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00B050"/>
                </a:solidFill>
              </a:rPr>
              <a:t>Great </a:t>
            </a:r>
            <a:r>
              <a:rPr lang="it-IT" b="1" dirty="0" err="1">
                <a:solidFill>
                  <a:srgbClr val="00B050"/>
                </a:solidFill>
              </a:rPr>
              <a:t>flexibility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endParaRPr lang="it-IT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Overview and implementation of </a:t>
            </a:r>
            <a:r>
              <a:rPr lang="en-US" sz="4800" b="1" dirty="0"/>
              <a:t>ECST</a:t>
            </a:r>
            <a:endParaRPr lang="en-US" sz="4800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Design, features, limitations and examples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6337</TotalTime>
  <Words>938</Words>
  <Application>Microsoft Office PowerPoint</Application>
  <PresentationFormat>Widescreen</PresentationFormat>
  <Paragraphs>186</Paragraphs>
  <Slides>20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Calibri</vt:lpstr>
      <vt:lpstr>Consolas</vt:lpstr>
      <vt:lpstr>Calibri Light</vt:lpstr>
      <vt:lpstr>Arial</vt:lpstr>
      <vt:lpstr>Office Theme</vt:lpstr>
      <vt:lpstr>Analysis of entity encoding techniques,  design and implementation of a  multithreaded compile-time  Entity-Component-System C++14 library </vt:lpstr>
      <vt:lpstr>Introduction</vt:lpstr>
      <vt:lpstr>Outline</vt:lpstr>
      <vt:lpstr>Entity encoding techniques</vt:lpstr>
      <vt:lpstr>What is an entity?</vt:lpstr>
      <vt:lpstr>Encoding entities – OOP inheritance </vt:lpstr>
      <vt:lpstr>Encoding entities – OOP composition</vt:lpstr>
      <vt:lpstr>Encoding entities – DOD composition</vt:lpstr>
      <vt:lpstr>Overview and implementation of ECST</vt:lpstr>
      <vt:lpstr>Core values and concepts</vt:lpstr>
      <vt:lpstr>Multithreading support</vt:lpstr>
      <vt:lpstr>Challenges</vt:lpstr>
      <vt:lpstr>Sparse Integer Sets</vt:lpstr>
      <vt:lpstr>Multithreading details</vt:lpstr>
      <vt:lpstr>Example case study: particle simulation</vt:lpstr>
      <vt:lpstr>Overview</vt:lpstr>
      <vt:lpstr>Results – 50000 entities</vt:lpstr>
      <vt:lpstr>Results – 100000 entities</vt:lpstr>
      <vt:lpstr>Results – 200000 entities</vt:lpstr>
      <vt:lpstr>Suggested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581</cp:revision>
  <dcterms:created xsi:type="dcterms:W3CDTF">2015-08-26T13:04:48Z</dcterms:created>
  <dcterms:modified xsi:type="dcterms:W3CDTF">2016-07-16T20:55:57Z</dcterms:modified>
</cp:coreProperties>
</file>